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9" r:id="rId1"/>
  </p:sldMasterIdLst>
  <p:sldIdLst>
    <p:sldId id="256" r:id="rId2"/>
    <p:sldId id="262" r:id="rId3"/>
    <p:sldId id="258" r:id="rId4"/>
    <p:sldId id="260" r:id="rId5"/>
    <p:sldId id="257" r:id="rId6"/>
    <p:sldId id="270" r:id="rId7"/>
    <p:sldId id="259" r:id="rId8"/>
    <p:sldId id="263" r:id="rId9"/>
    <p:sldId id="271" r:id="rId10"/>
    <p:sldId id="264" r:id="rId11"/>
    <p:sldId id="265" r:id="rId12"/>
    <p:sldId id="268" r:id="rId13"/>
    <p:sldId id="266" r:id="rId14"/>
    <p:sldId id="267" r:id="rId15"/>
  </p:sldIdLst>
  <p:sldSz cx="12192000" cy="6858000"/>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 DenUyl" initials="ZD" lastIdx="2" clrIdx="0">
    <p:extLst>
      <p:ext uri="{19B8F6BF-5375-455C-9EA6-DF929625EA0E}">
        <p15:presenceInfo xmlns:p15="http://schemas.microsoft.com/office/powerpoint/2012/main" userId="5ed77d0b126201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9CFEE-98C4-41BF-9226-35820B8A3996}" v="1" dt="2021-08-04T12:54:12.757"/>
    <p1510:client id="{2A25C01D-E1DF-4E25-B249-10DCF23A96C4}" v="4" dt="2021-09-08T18:28:43.001"/>
    <p1510:client id="{64FA9ADC-F80D-4F6F-AB92-D16F41E66B97}" v="4" dt="2021-08-03T15:03:38.829"/>
    <p1510:client id="{6F442CE8-D61B-4EA1-827D-0394A48F0533}" v="37" dt="2021-08-04T12:47:58.758"/>
    <p1510:client id="{7236AD58-2B4A-47D9-9B6C-E2FBABFD6153}" v="9" dt="2021-07-22T16:26:59.536"/>
    <p1510:client id="{76B11369-418D-4A63-A6D9-4DC27EAB4274}" v="31" dt="2021-08-04T12:52:44.849"/>
    <p1510:client id="{BE844056-8198-4FC5-9F66-BB3F413FC8A7}" v="246" dt="2021-09-08T17:01:30.137"/>
    <p1510:client id="{C404FAD6-F545-4170-B465-4ABAEDFEC413}" v="4" dt="2021-07-22T18:05:01.036"/>
    <p1510:client id="{C964C82B-9641-4CAC-A827-1F32E384D0EB}" v="145" dt="2021-08-17T17:51:45.464"/>
    <p1510:client id="{FD1AC914-E8FC-4D08-B39D-580E16606F6C}" v="864" dt="2021-07-22T18:03:11.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2F3C71F3-44C1-C54C-844B-1BCCA922AEE1}" type="datetimeFigureOut">
              <a:rPr lang="en-US" smtClean="0"/>
              <a:t>9/8/2021</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2411004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C71F3-44C1-C54C-844B-1BCCA922AEE1}"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1016697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2F3C71F3-44C1-C54C-844B-1BCCA922AEE1}" type="datetimeFigureOut">
              <a:rPr lang="en-US" smtClean="0"/>
              <a:t>9/8/2021</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125454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C71F3-44C1-C54C-844B-1BCCA922AEE1}" type="datetimeFigureOut">
              <a:rPr lang="en-US" smtClean="0"/>
              <a:t>9/8/2021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4215531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2F3C71F3-44C1-C54C-844B-1BCCA922AEE1}" type="datetimeFigureOut">
              <a:rPr lang="en-US" smtClean="0"/>
              <a:t>9/8/2021</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51044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2F3C71F3-44C1-C54C-844B-1BCCA922AEE1}" type="datetimeFigureOut">
              <a:rPr lang="en-US" smtClean="0"/>
              <a:t>9/8/2021</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355307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2F3C71F3-44C1-C54C-844B-1BCCA922AEE1}" type="datetimeFigureOut">
              <a:rPr lang="en-US" smtClean="0"/>
              <a:t>9/8/2021</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1031802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2F3C71F3-44C1-C54C-844B-1BCCA922AEE1}" type="datetimeFigureOut">
              <a:rPr lang="en-US" smtClean="0"/>
              <a:t>9/8/2021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79003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2F3C71F3-44C1-C54C-844B-1BCCA922AEE1}" type="datetimeFigureOut">
              <a:rPr lang="en-US" smtClean="0"/>
              <a:t>9/8/2021</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383034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3C71F3-44C1-C54C-844B-1BCCA922AEE1}" type="datetimeFigureOut">
              <a:rPr lang="en-US" smtClean="0"/>
              <a:t>9/8/2021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3048506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2F3C71F3-44C1-C54C-844B-1BCCA922AEE1}" type="datetimeFigureOut">
              <a:rPr lang="en-US" smtClean="0"/>
              <a:t>9/8/2021</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6801667C-064C-7A43-BBAF-E96C443CEF0D}" type="slidenum">
              <a:rPr lang="en-US" smtClean="0"/>
              <a:t>‹#›</a:t>
            </a:fld>
            <a:endParaRPr lang="en-US"/>
          </a:p>
        </p:txBody>
      </p:sp>
    </p:spTree>
    <p:extLst>
      <p:ext uri="{BB962C8B-B14F-4D97-AF65-F5344CB8AC3E}">
        <p14:creationId xmlns:p14="http://schemas.microsoft.com/office/powerpoint/2010/main" val="4076945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2F3C71F3-44C1-C54C-844B-1BCCA922AEE1}" type="datetimeFigureOut">
              <a:rPr lang="en-US" smtClean="0"/>
              <a:t>9/8/2021</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801667C-064C-7A43-BBAF-E96C443CEF0D}" type="slidenum">
              <a:rPr lang="en-US" smtClean="0"/>
              <a:t>‹#›</a:t>
            </a:fld>
            <a:endParaRPr lang="en-US"/>
          </a:p>
        </p:txBody>
      </p:sp>
    </p:spTree>
    <p:extLst>
      <p:ext uri="{BB962C8B-B14F-4D97-AF65-F5344CB8AC3E}">
        <p14:creationId xmlns:p14="http://schemas.microsoft.com/office/powerpoint/2010/main" val="9009758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F5B177-AF51-4DCF-B388-BCA92173C108}"/>
              </a:ext>
            </a:extLst>
          </p:cNvPr>
          <p:cNvSpPr/>
          <p:nvPr/>
        </p:nvSpPr>
        <p:spPr>
          <a:xfrm>
            <a:off x="2227608" y="2041864"/>
            <a:ext cx="7770902" cy="295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0">
                <a:solidFill>
                  <a:schemeClr val="bg1"/>
                </a:solidFill>
              </a:rPr>
              <a:t>KODA - 4 - KIDS</a:t>
            </a:r>
          </a:p>
          <a:p>
            <a:pPr algn="ctr"/>
            <a:r>
              <a:rPr lang="en-US" sz="6000">
                <a:solidFill>
                  <a:schemeClr val="bg1"/>
                </a:solidFill>
              </a:rPr>
              <a:t>              &amp;                     Holland Heights</a:t>
            </a:r>
          </a:p>
        </p:txBody>
      </p:sp>
      <p:pic>
        <p:nvPicPr>
          <p:cNvPr id="5" name="Picture 5" descr="Logo&#10;&#10;Description automatically generated">
            <a:extLst>
              <a:ext uri="{FF2B5EF4-FFF2-40B4-BE49-F238E27FC236}">
                <a16:creationId xmlns:a16="http://schemas.microsoft.com/office/drawing/2014/main" id="{2755B727-EA6C-4F3F-9FAC-18FE9056045F}"/>
              </a:ext>
            </a:extLst>
          </p:cNvPr>
          <p:cNvPicPr>
            <a:picLocks noChangeAspect="1"/>
          </p:cNvPicPr>
          <p:nvPr/>
        </p:nvPicPr>
        <p:blipFill>
          <a:blip r:embed="rId2"/>
          <a:stretch>
            <a:fillRect/>
          </a:stretch>
        </p:blipFill>
        <p:spPr>
          <a:xfrm>
            <a:off x="217831" y="220414"/>
            <a:ext cx="1255604" cy="1996067"/>
          </a:xfrm>
          <a:prstGeom prst="rect">
            <a:avLst/>
          </a:prstGeom>
        </p:spPr>
      </p:pic>
      <p:pic>
        <p:nvPicPr>
          <p:cNvPr id="6" name="Picture 5" descr="Logo&#10;&#10;Description automatically generated">
            <a:extLst>
              <a:ext uri="{FF2B5EF4-FFF2-40B4-BE49-F238E27FC236}">
                <a16:creationId xmlns:a16="http://schemas.microsoft.com/office/drawing/2014/main" id="{B94AA734-774F-4C5B-A107-BAA837DE3A51}"/>
              </a:ext>
            </a:extLst>
          </p:cNvPr>
          <p:cNvPicPr>
            <a:picLocks noChangeAspect="1"/>
          </p:cNvPicPr>
          <p:nvPr/>
        </p:nvPicPr>
        <p:blipFill>
          <a:blip r:embed="rId2"/>
          <a:stretch>
            <a:fillRect/>
          </a:stretch>
        </p:blipFill>
        <p:spPr>
          <a:xfrm>
            <a:off x="10781840" y="4723384"/>
            <a:ext cx="1255604" cy="1996067"/>
          </a:xfrm>
          <a:prstGeom prst="rect">
            <a:avLst/>
          </a:prstGeom>
        </p:spPr>
      </p:pic>
      <p:sp>
        <p:nvSpPr>
          <p:cNvPr id="3" name="TextBox 2">
            <a:extLst>
              <a:ext uri="{FF2B5EF4-FFF2-40B4-BE49-F238E27FC236}">
                <a16:creationId xmlns:a16="http://schemas.microsoft.com/office/drawing/2014/main" id="{B1340B6B-5B40-478F-B2B0-D9AE78D04A6F}"/>
              </a:ext>
            </a:extLst>
          </p:cNvPr>
          <p:cNvSpPr txBox="1"/>
          <p:nvPr/>
        </p:nvSpPr>
        <p:spPr>
          <a:xfrm>
            <a:off x="2035834" y="1388853"/>
            <a:ext cx="81347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www.koda4kids.com                                            email: info@koda4kids.com</a:t>
            </a:r>
          </a:p>
        </p:txBody>
      </p:sp>
    </p:spTree>
    <p:extLst>
      <p:ext uri="{BB962C8B-B14F-4D97-AF65-F5344CB8AC3E}">
        <p14:creationId xmlns:p14="http://schemas.microsoft.com/office/powerpoint/2010/main" val="4094700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C3EC-8C5C-3F4C-92B9-E0B599FF728F}"/>
              </a:ext>
            </a:extLst>
          </p:cNvPr>
          <p:cNvSpPr>
            <a:spLocks noGrp="1"/>
          </p:cNvSpPr>
          <p:nvPr>
            <p:ph type="title"/>
          </p:nvPr>
        </p:nvSpPr>
        <p:spPr/>
        <p:txBody>
          <a:bodyPr>
            <a:normAutofit/>
          </a:bodyPr>
          <a:lstStyle/>
          <a:p>
            <a:r>
              <a:rPr lang="en-US"/>
              <a:t>Registration Information	</a:t>
            </a:r>
          </a:p>
        </p:txBody>
      </p:sp>
      <p:sp>
        <p:nvSpPr>
          <p:cNvPr id="3" name="Content Placeholder 2">
            <a:extLst>
              <a:ext uri="{FF2B5EF4-FFF2-40B4-BE49-F238E27FC236}">
                <a16:creationId xmlns:a16="http://schemas.microsoft.com/office/drawing/2014/main" id="{D2F052D1-A521-324A-9E8A-C74F4CD344AE}"/>
              </a:ext>
            </a:extLst>
          </p:cNvPr>
          <p:cNvSpPr>
            <a:spLocks noGrp="1"/>
          </p:cNvSpPr>
          <p:nvPr>
            <p:ph idx="1"/>
          </p:nvPr>
        </p:nvSpPr>
        <p:spPr/>
        <p:txBody>
          <a:bodyPr/>
          <a:lstStyle/>
          <a:p>
            <a:r>
              <a:rPr lang="en-US" dirty="0"/>
              <a:t>We will utilize a spreadsheet to compile the information from the registration forms. This makes sorting the information easy and clear.</a:t>
            </a:r>
          </a:p>
          <a:p>
            <a:r>
              <a:rPr lang="en-US" dirty="0"/>
              <a:t>We will set up all family's times in alphabetical order. This will allow us to manage and control that not all families come at once.</a:t>
            </a:r>
          </a:p>
          <a:p>
            <a:pPr>
              <a:buFont typeface="Arial" panose="020B0604020202020204" pitchFamily="34" charset="0"/>
              <a:buChar char="•"/>
            </a:pPr>
            <a:r>
              <a:rPr lang="en-US" dirty="0"/>
              <a:t>We will call or email families with their assigned shopping day and time. We will schedule two families every ten minutes to shop. This leaves plenty of time and distance between families shopping. </a:t>
            </a:r>
          </a:p>
          <a:p>
            <a:pPr>
              <a:buFont typeface="Arial" panose="020B0604020202020204" pitchFamily="34" charset="0"/>
              <a:buChar char="•"/>
            </a:pPr>
            <a:r>
              <a:rPr lang="en-US" dirty="0"/>
              <a:t>A simple spreadsheet with shopping times and names will be checked as families come and shop.</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5" name="Picture 3" descr="Logo&#10;&#10;Description automatically generated">
            <a:extLst>
              <a:ext uri="{FF2B5EF4-FFF2-40B4-BE49-F238E27FC236}">
                <a16:creationId xmlns:a16="http://schemas.microsoft.com/office/drawing/2014/main" id="{7C6C8F96-6056-44A3-AB69-B05533DAF036}"/>
              </a:ext>
            </a:extLst>
          </p:cNvPr>
          <p:cNvPicPr>
            <a:picLocks noChangeAspect="1"/>
          </p:cNvPicPr>
          <p:nvPr/>
        </p:nvPicPr>
        <p:blipFill>
          <a:blip r:embed="rId2"/>
          <a:stretch>
            <a:fillRect/>
          </a:stretch>
        </p:blipFill>
        <p:spPr>
          <a:xfrm>
            <a:off x="10751299" y="5151398"/>
            <a:ext cx="958239" cy="1503557"/>
          </a:xfrm>
          <a:prstGeom prst="rect">
            <a:avLst/>
          </a:prstGeom>
        </p:spPr>
      </p:pic>
    </p:spTree>
    <p:extLst>
      <p:ext uri="{BB962C8B-B14F-4D97-AF65-F5344CB8AC3E}">
        <p14:creationId xmlns:p14="http://schemas.microsoft.com/office/powerpoint/2010/main" val="2873595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98C49-E38C-C742-8D37-D0CC309ABFD0}"/>
              </a:ext>
            </a:extLst>
          </p:cNvPr>
          <p:cNvSpPr>
            <a:spLocks noGrp="1"/>
          </p:cNvSpPr>
          <p:nvPr>
            <p:ph type="title"/>
          </p:nvPr>
        </p:nvSpPr>
        <p:spPr/>
        <p:txBody>
          <a:bodyPr>
            <a:normAutofit/>
          </a:bodyPr>
          <a:lstStyle/>
          <a:p>
            <a:r>
              <a:rPr lang="en-US" err="1"/>
              <a:t>Familys</a:t>
            </a:r>
            <a:r>
              <a:rPr lang="en-US"/>
              <a:t> Shopping Experience </a:t>
            </a:r>
          </a:p>
        </p:txBody>
      </p:sp>
      <p:sp>
        <p:nvSpPr>
          <p:cNvPr id="3" name="Content Placeholder 2">
            <a:extLst>
              <a:ext uri="{FF2B5EF4-FFF2-40B4-BE49-F238E27FC236}">
                <a16:creationId xmlns:a16="http://schemas.microsoft.com/office/drawing/2014/main" id="{9679F8DA-2ED0-4F49-ACE2-9465C2D68EED}"/>
              </a:ext>
            </a:extLst>
          </p:cNvPr>
          <p:cNvSpPr>
            <a:spLocks noGrp="1"/>
          </p:cNvSpPr>
          <p:nvPr>
            <p:ph idx="1"/>
          </p:nvPr>
        </p:nvSpPr>
        <p:spPr>
          <a:xfrm>
            <a:off x="5088763" y="1653495"/>
            <a:ext cx="6513995" cy="4094420"/>
          </a:xfrm>
        </p:spPr>
        <p:txBody>
          <a:bodyPr>
            <a:normAutofit/>
          </a:bodyPr>
          <a:lstStyle/>
          <a:p>
            <a:r>
              <a:rPr lang="en-US" dirty="0"/>
              <a:t>When families arrive to the KODA 4 KIDS  at Holland Heights store, they will be greeted warmly, have their temperatures checked, and answered COVID-19 screening questions if still required.</a:t>
            </a:r>
          </a:p>
          <a:p>
            <a:r>
              <a:rPr lang="en-US" dirty="0"/>
              <a:t>They will be directed to a registration table. Two tables will be labeled A-M and N-Z. There they will meet the volunteer that is going to walk them through the gym and help them shop with what is on their registration form. </a:t>
            </a:r>
          </a:p>
          <a:p>
            <a:pPr lvl="1"/>
            <a:r>
              <a:rPr lang="en-US" dirty="0"/>
              <a:t>Volunteers are given a shopping checklist with all the items needed as well as the children's sizes. They will also give each shopper a bag for each child's items.</a:t>
            </a:r>
          </a:p>
        </p:txBody>
      </p:sp>
      <p:pic>
        <p:nvPicPr>
          <p:cNvPr id="4" name="Picture 3" descr="Logo&#10;&#10;Description automatically generated">
            <a:extLst>
              <a:ext uri="{FF2B5EF4-FFF2-40B4-BE49-F238E27FC236}">
                <a16:creationId xmlns:a16="http://schemas.microsoft.com/office/drawing/2014/main" id="{CB9692EB-6711-405B-8662-6C54546F1B01}"/>
              </a:ext>
            </a:extLst>
          </p:cNvPr>
          <p:cNvPicPr>
            <a:picLocks noChangeAspect="1"/>
          </p:cNvPicPr>
          <p:nvPr/>
        </p:nvPicPr>
        <p:blipFill>
          <a:blip r:embed="rId2"/>
          <a:stretch>
            <a:fillRect/>
          </a:stretch>
        </p:blipFill>
        <p:spPr>
          <a:xfrm>
            <a:off x="10874547" y="143638"/>
            <a:ext cx="958239" cy="1503557"/>
          </a:xfrm>
          <a:prstGeom prst="rect">
            <a:avLst/>
          </a:prstGeom>
        </p:spPr>
      </p:pic>
    </p:spTree>
    <p:extLst>
      <p:ext uri="{BB962C8B-B14F-4D97-AF65-F5344CB8AC3E}">
        <p14:creationId xmlns:p14="http://schemas.microsoft.com/office/powerpoint/2010/main" val="278883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C7DE-79D8-E846-BCAB-CCE9DE145A00}"/>
              </a:ext>
            </a:extLst>
          </p:cNvPr>
          <p:cNvSpPr>
            <a:spLocks noGrp="1"/>
          </p:cNvSpPr>
          <p:nvPr>
            <p:ph type="title"/>
          </p:nvPr>
        </p:nvSpPr>
        <p:spPr/>
        <p:txBody>
          <a:bodyPr>
            <a:normAutofit/>
          </a:bodyPr>
          <a:lstStyle/>
          <a:p>
            <a:r>
              <a:rPr lang="en-US"/>
              <a:t>Family Shopping Experience Cont.</a:t>
            </a:r>
          </a:p>
        </p:txBody>
      </p:sp>
      <p:sp>
        <p:nvSpPr>
          <p:cNvPr id="3" name="Content Placeholder 2">
            <a:extLst>
              <a:ext uri="{FF2B5EF4-FFF2-40B4-BE49-F238E27FC236}">
                <a16:creationId xmlns:a16="http://schemas.microsoft.com/office/drawing/2014/main" id="{4682CA76-1DE4-3D43-AAEA-2C62C2673367}"/>
              </a:ext>
            </a:extLst>
          </p:cNvPr>
          <p:cNvSpPr>
            <a:spLocks noGrp="1"/>
          </p:cNvSpPr>
          <p:nvPr>
            <p:ph idx="1"/>
          </p:nvPr>
        </p:nvSpPr>
        <p:spPr>
          <a:xfrm>
            <a:off x="5201188" y="1355363"/>
            <a:ext cx="6281873" cy="3180286"/>
          </a:xfrm>
        </p:spPr>
        <p:txBody>
          <a:bodyPr/>
          <a:lstStyle/>
          <a:p>
            <a:r>
              <a:rPr lang="en-US" dirty="0"/>
              <a:t>At each station families will be greeted by a volunteer who will help them find the appropriate size for their child.</a:t>
            </a:r>
          </a:p>
          <a:p>
            <a:r>
              <a:rPr lang="en-US" dirty="0"/>
              <a:t>They will write the children's initials inside their new items with a sharpie. This simple act will give the kids a sense of ownership of their new items and will help when they end up in lost and found at school. </a:t>
            </a:r>
          </a:p>
          <a:p>
            <a:endParaRPr lang="en-US" dirty="0"/>
          </a:p>
        </p:txBody>
      </p:sp>
      <p:pic>
        <p:nvPicPr>
          <p:cNvPr id="5" name="Picture 4">
            <a:extLst>
              <a:ext uri="{FF2B5EF4-FFF2-40B4-BE49-F238E27FC236}">
                <a16:creationId xmlns:a16="http://schemas.microsoft.com/office/drawing/2014/main" id="{D35AEC71-09C8-2347-8A6A-F09147B0F15F}"/>
              </a:ext>
            </a:extLst>
          </p:cNvPr>
          <p:cNvPicPr>
            <a:picLocks noChangeAspect="1"/>
          </p:cNvPicPr>
          <p:nvPr/>
        </p:nvPicPr>
        <p:blipFill>
          <a:blip r:embed="rId2"/>
          <a:stretch>
            <a:fillRect/>
          </a:stretch>
        </p:blipFill>
        <p:spPr>
          <a:xfrm>
            <a:off x="8657793" y="4239120"/>
            <a:ext cx="2889600" cy="2167200"/>
          </a:xfrm>
          <a:prstGeom prst="rect">
            <a:avLst/>
          </a:prstGeom>
        </p:spPr>
      </p:pic>
      <p:pic>
        <p:nvPicPr>
          <p:cNvPr id="4" name="Picture 3" descr="Logo&#10;&#10;Description automatically generated">
            <a:extLst>
              <a:ext uri="{FF2B5EF4-FFF2-40B4-BE49-F238E27FC236}">
                <a16:creationId xmlns:a16="http://schemas.microsoft.com/office/drawing/2014/main" id="{1DEB7CEC-5410-4A67-A7C8-09352CD9800C}"/>
              </a:ext>
            </a:extLst>
          </p:cNvPr>
          <p:cNvPicPr>
            <a:picLocks noChangeAspect="1"/>
          </p:cNvPicPr>
          <p:nvPr/>
        </p:nvPicPr>
        <p:blipFill>
          <a:blip r:embed="rId3"/>
          <a:stretch>
            <a:fillRect/>
          </a:stretch>
        </p:blipFill>
        <p:spPr>
          <a:xfrm>
            <a:off x="255002" y="70623"/>
            <a:ext cx="958239" cy="1503557"/>
          </a:xfrm>
          <a:prstGeom prst="rect">
            <a:avLst/>
          </a:prstGeom>
        </p:spPr>
      </p:pic>
    </p:spTree>
    <p:extLst>
      <p:ext uri="{BB962C8B-B14F-4D97-AF65-F5344CB8AC3E}">
        <p14:creationId xmlns:p14="http://schemas.microsoft.com/office/powerpoint/2010/main" val="292485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1626-6043-854C-8C91-4206BD92721D}"/>
              </a:ext>
            </a:extLst>
          </p:cNvPr>
          <p:cNvSpPr>
            <a:spLocks noGrp="1"/>
          </p:cNvSpPr>
          <p:nvPr>
            <p:ph type="title"/>
          </p:nvPr>
        </p:nvSpPr>
        <p:spPr/>
        <p:txBody>
          <a:bodyPr>
            <a:normAutofit fontScale="90000"/>
          </a:bodyPr>
          <a:lstStyle/>
          <a:p>
            <a:r>
              <a:rPr lang="en-US"/>
              <a:t>Family </a:t>
            </a:r>
            <a:br>
              <a:rPr lang="en-US"/>
            </a:br>
            <a:r>
              <a:rPr lang="en-US"/>
              <a:t>Shopping Experience Cont.		</a:t>
            </a:r>
          </a:p>
        </p:txBody>
      </p:sp>
      <p:sp>
        <p:nvSpPr>
          <p:cNvPr id="3" name="Content Placeholder 2">
            <a:extLst>
              <a:ext uri="{FF2B5EF4-FFF2-40B4-BE49-F238E27FC236}">
                <a16:creationId xmlns:a16="http://schemas.microsoft.com/office/drawing/2014/main" id="{B19461AB-582A-DA41-9AE3-72753B01445F}"/>
              </a:ext>
            </a:extLst>
          </p:cNvPr>
          <p:cNvSpPr>
            <a:spLocks noGrp="1"/>
          </p:cNvSpPr>
          <p:nvPr>
            <p:ph idx="1"/>
          </p:nvPr>
        </p:nvSpPr>
        <p:spPr/>
        <p:txBody>
          <a:bodyPr>
            <a:normAutofit/>
          </a:bodyPr>
          <a:lstStyle/>
          <a:p>
            <a:r>
              <a:rPr lang="en-US" dirty="0"/>
              <a:t>Families will walk through the following stations; coats, </a:t>
            </a:r>
            <a:r>
              <a:rPr lang="en-US"/>
              <a:t>snow pants, hats, mittens, boots and socks.</a:t>
            </a:r>
            <a:endParaRPr lang="en-US" dirty="0"/>
          </a:p>
          <a:p>
            <a:r>
              <a:rPr lang="en-US" dirty="0"/>
              <a:t>When the shopping is finished the volunteer helps the family get all their items to their car.  Once to the car volunteers will offer a simple statement to assist in the future if possible and leave them with a phone number.</a:t>
            </a:r>
          </a:p>
          <a:p>
            <a:r>
              <a:rPr lang="en-US" dirty="0"/>
              <a:t>The volunteer will come back into the building and write a note to the family. The notes is a simple wish stating we were excited to help and  “It was so great to meet them!” </a:t>
            </a:r>
          </a:p>
          <a:p>
            <a:r>
              <a:rPr lang="en-US" dirty="0"/>
              <a:t>These notes are sent out around December 1, asking how things are going and if we can help with anything.</a:t>
            </a:r>
          </a:p>
        </p:txBody>
      </p:sp>
      <p:pic>
        <p:nvPicPr>
          <p:cNvPr id="5" name="Picture 3" descr="Logo&#10;&#10;Description automatically generated">
            <a:extLst>
              <a:ext uri="{FF2B5EF4-FFF2-40B4-BE49-F238E27FC236}">
                <a16:creationId xmlns:a16="http://schemas.microsoft.com/office/drawing/2014/main" id="{552F0F19-1217-4356-A6F0-FEB1BA86BBC1}"/>
              </a:ext>
            </a:extLst>
          </p:cNvPr>
          <p:cNvPicPr>
            <a:picLocks noChangeAspect="1"/>
          </p:cNvPicPr>
          <p:nvPr/>
        </p:nvPicPr>
        <p:blipFill>
          <a:blip r:embed="rId2"/>
          <a:stretch>
            <a:fillRect/>
          </a:stretch>
        </p:blipFill>
        <p:spPr>
          <a:xfrm>
            <a:off x="408120" y="5094374"/>
            <a:ext cx="958239" cy="1503557"/>
          </a:xfrm>
          <a:prstGeom prst="rect">
            <a:avLst/>
          </a:prstGeom>
        </p:spPr>
      </p:pic>
    </p:spTree>
    <p:extLst>
      <p:ext uri="{BB962C8B-B14F-4D97-AF65-F5344CB8AC3E}">
        <p14:creationId xmlns:p14="http://schemas.microsoft.com/office/powerpoint/2010/main" val="415428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D0DB2-EA8E-6746-8EA7-92DA4648066D}"/>
              </a:ext>
            </a:extLst>
          </p:cNvPr>
          <p:cNvSpPr>
            <a:spLocks noGrp="1"/>
          </p:cNvSpPr>
          <p:nvPr>
            <p:ph type="title"/>
          </p:nvPr>
        </p:nvSpPr>
        <p:spPr/>
        <p:txBody>
          <a:bodyPr>
            <a:normAutofit/>
          </a:bodyPr>
          <a:lstStyle/>
          <a:p>
            <a:r>
              <a:rPr lang="en-US"/>
              <a:t>We Love Holland Heights Teachers	</a:t>
            </a:r>
          </a:p>
        </p:txBody>
      </p:sp>
      <p:sp>
        <p:nvSpPr>
          <p:cNvPr id="3" name="Content Placeholder 2">
            <a:extLst>
              <a:ext uri="{FF2B5EF4-FFF2-40B4-BE49-F238E27FC236}">
                <a16:creationId xmlns:a16="http://schemas.microsoft.com/office/drawing/2014/main" id="{7BE89140-1DFD-B14B-B5DB-17C8762087E5}"/>
              </a:ext>
            </a:extLst>
          </p:cNvPr>
          <p:cNvSpPr>
            <a:spLocks noGrp="1"/>
          </p:cNvSpPr>
          <p:nvPr>
            <p:ph idx="1"/>
          </p:nvPr>
        </p:nvSpPr>
        <p:spPr>
          <a:xfrm>
            <a:off x="5099862" y="593920"/>
            <a:ext cx="6281873" cy="4180145"/>
          </a:xfrm>
        </p:spPr>
        <p:txBody>
          <a:bodyPr>
            <a:normAutofit lnSpcReduction="10000"/>
          </a:bodyPr>
          <a:lstStyle/>
          <a:p>
            <a:r>
              <a:rPr lang="en-US" dirty="0">
                <a:ea typeface="+mn-lt"/>
                <a:cs typeface="+mn-lt"/>
              </a:rPr>
              <a:t>The second stage of  KODA 4 KIDS  for Holland Heights is all about the teachers.</a:t>
            </a:r>
          </a:p>
          <a:p>
            <a:r>
              <a:rPr lang="en-US" dirty="0"/>
              <a:t>Twelve K-5 classroom teachers will be invited to come shop for much needed school supplies for their classroom. Supplies range from pencils and glue sticks to notebooks and activity books and snacks for the kids.</a:t>
            </a:r>
          </a:p>
          <a:p>
            <a:r>
              <a:rPr lang="en-US" dirty="0"/>
              <a:t>The goal for Teachers is for them to  be able to receive about a $100 worth of supplies.</a:t>
            </a:r>
          </a:p>
          <a:p>
            <a:r>
              <a:rPr lang="en-US" dirty="0"/>
              <a:t>When teachers arrive, they will be greeted by volunteers and walked through the teacher shopping room.</a:t>
            </a:r>
          </a:p>
        </p:txBody>
      </p:sp>
      <p:pic>
        <p:nvPicPr>
          <p:cNvPr id="6" name="Picture 5">
            <a:extLst>
              <a:ext uri="{FF2B5EF4-FFF2-40B4-BE49-F238E27FC236}">
                <a16:creationId xmlns:a16="http://schemas.microsoft.com/office/drawing/2014/main" id="{8EC388E8-4829-1B42-AE2B-07EBA28D821A}"/>
              </a:ext>
            </a:extLst>
          </p:cNvPr>
          <p:cNvPicPr>
            <a:picLocks noChangeAspect="1"/>
          </p:cNvPicPr>
          <p:nvPr/>
        </p:nvPicPr>
        <p:blipFill>
          <a:blip r:embed="rId2"/>
          <a:stretch>
            <a:fillRect/>
          </a:stretch>
        </p:blipFill>
        <p:spPr>
          <a:xfrm rot="5400000">
            <a:off x="7047945" y="5009539"/>
            <a:ext cx="2063540" cy="1547655"/>
          </a:xfrm>
          <a:prstGeom prst="rect">
            <a:avLst/>
          </a:prstGeom>
        </p:spPr>
      </p:pic>
      <p:sp>
        <p:nvSpPr>
          <p:cNvPr id="4" name="Rectangle 3">
            <a:extLst>
              <a:ext uri="{FF2B5EF4-FFF2-40B4-BE49-F238E27FC236}">
                <a16:creationId xmlns:a16="http://schemas.microsoft.com/office/drawing/2014/main" id="{4B325440-E99F-4A52-88D3-0A731B4BDCCB}"/>
              </a:ext>
            </a:extLst>
          </p:cNvPr>
          <p:cNvSpPr/>
          <p:nvPr/>
        </p:nvSpPr>
        <p:spPr>
          <a:xfrm>
            <a:off x="892495" y="1713806"/>
            <a:ext cx="3526348" cy="479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Our Future Goals</a:t>
            </a:r>
          </a:p>
        </p:txBody>
      </p:sp>
      <p:pic>
        <p:nvPicPr>
          <p:cNvPr id="5" name="Picture 3" descr="Logo&#10;&#10;Description automatically generated">
            <a:extLst>
              <a:ext uri="{FF2B5EF4-FFF2-40B4-BE49-F238E27FC236}">
                <a16:creationId xmlns:a16="http://schemas.microsoft.com/office/drawing/2014/main" id="{43526FB4-52F2-4A03-A3F5-51F778864776}"/>
              </a:ext>
            </a:extLst>
          </p:cNvPr>
          <p:cNvPicPr>
            <a:picLocks noChangeAspect="1"/>
          </p:cNvPicPr>
          <p:nvPr/>
        </p:nvPicPr>
        <p:blipFill>
          <a:blip r:embed="rId3"/>
          <a:stretch>
            <a:fillRect/>
          </a:stretch>
        </p:blipFill>
        <p:spPr>
          <a:xfrm>
            <a:off x="7772149" y="5415183"/>
            <a:ext cx="567948" cy="936704"/>
          </a:xfrm>
          <a:prstGeom prst="rect">
            <a:avLst/>
          </a:prstGeom>
        </p:spPr>
      </p:pic>
    </p:spTree>
    <p:extLst>
      <p:ext uri="{BB962C8B-B14F-4D97-AF65-F5344CB8AC3E}">
        <p14:creationId xmlns:p14="http://schemas.microsoft.com/office/powerpoint/2010/main" val="3682182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407A-2D30-7947-8E0B-EC7B6E91BC5F}"/>
              </a:ext>
            </a:extLst>
          </p:cNvPr>
          <p:cNvSpPr>
            <a:spLocks noGrp="1"/>
          </p:cNvSpPr>
          <p:nvPr>
            <p:ph type="title"/>
          </p:nvPr>
        </p:nvSpPr>
        <p:spPr/>
        <p:txBody>
          <a:bodyPr/>
          <a:lstStyle/>
          <a:p>
            <a:r>
              <a:rPr lang="en-US"/>
              <a:t>What?</a:t>
            </a:r>
          </a:p>
        </p:txBody>
      </p:sp>
      <p:sp>
        <p:nvSpPr>
          <p:cNvPr id="3" name="Content Placeholder 2">
            <a:extLst>
              <a:ext uri="{FF2B5EF4-FFF2-40B4-BE49-F238E27FC236}">
                <a16:creationId xmlns:a16="http://schemas.microsoft.com/office/drawing/2014/main" id="{8B4A2FA3-1E97-594A-A7EA-E7FE83CBD38C}"/>
              </a:ext>
            </a:extLst>
          </p:cNvPr>
          <p:cNvSpPr>
            <a:spLocks noGrp="1"/>
          </p:cNvSpPr>
          <p:nvPr>
            <p:ph idx="1"/>
          </p:nvPr>
        </p:nvSpPr>
        <p:spPr>
          <a:xfrm>
            <a:off x="5118447" y="506027"/>
            <a:ext cx="6281873" cy="5545781"/>
          </a:xfrm>
        </p:spPr>
        <p:txBody>
          <a:bodyPr>
            <a:normAutofit/>
          </a:bodyPr>
          <a:lstStyle/>
          <a:p>
            <a:r>
              <a:rPr lang="en-US" dirty="0"/>
              <a:t>100 + students at Holland Heights Elementary School will be able to register for the KODA 4 KIDs store.</a:t>
            </a:r>
          </a:p>
          <a:p>
            <a:r>
              <a:rPr lang="en-US" dirty="0"/>
              <a:t>At the store, 100 + students from Holland Heights will receive a brand-new winter coat, snow pants, hat, gloves, snow boots, and socks.</a:t>
            </a:r>
          </a:p>
          <a:p>
            <a:r>
              <a:rPr lang="en-US"/>
              <a:t>Each student receives a kid’s bag to put their items in.</a:t>
            </a:r>
          </a:p>
          <a:p>
            <a:r>
              <a:rPr lang="en-US" dirty="0"/>
              <a:t>Cost of the event is $10 </a:t>
            </a:r>
            <a:r>
              <a:rPr lang="en-US" b="1" i="1" dirty="0"/>
              <a:t>per child.</a:t>
            </a:r>
          </a:p>
          <a:p>
            <a:endParaRPr lang="en-US" dirty="0"/>
          </a:p>
        </p:txBody>
      </p:sp>
      <p:pic>
        <p:nvPicPr>
          <p:cNvPr id="4" name="Picture 4" descr="Logo&#10;&#10;Description automatically generated">
            <a:extLst>
              <a:ext uri="{FF2B5EF4-FFF2-40B4-BE49-F238E27FC236}">
                <a16:creationId xmlns:a16="http://schemas.microsoft.com/office/drawing/2014/main" id="{50158612-08AF-41A2-8E9D-BA4661183077}"/>
              </a:ext>
            </a:extLst>
          </p:cNvPr>
          <p:cNvPicPr>
            <a:picLocks noChangeAspect="1"/>
          </p:cNvPicPr>
          <p:nvPr/>
        </p:nvPicPr>
        <p:blipFill>
          <a:blip r:embed="rId2"/>
          <a:stretch>
            <a:fillRect/>
          </a:stretch>
        </p:blipFill>
        <p:spPr>
          <a:xfrm>
            <a:off x="97026" y="42746"/>
            <a:ext cx="976823" cy="1540726"/>
          </a:xfrm>
          <a:prstGeom prst="rect">
            <a:avLst/>
          </a:prstGeom>
        </p:spPr>
      </p:pic>
    </p:spTree>
    <p:extLst>
      <p:ext uri="{BB962C8B-B14F-4D97-AF65-F5344CB8AC3E}">
        <p14:creationId xmlns:p14="http://schemas.microsoft.com/office/powerpoint/2010/main" val="1788823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C8E0-F9A5-DC4C-BFE4-B89FF08E8EBE}"/>
              </a:ext>
            </a:extLst>
          </p:cNvPr>
          <p:cNvSpPr>
            <a:spLocks noGrp="1"/>
          </p:cNvSpPr>
          <p:nvPr>
            <p:ph type="title"/>
          </p:nvPr>
        </p:nvSpPr>
        <p:spPr/>
        <p:txBody>
          <a:bodyPr/>
          <a:lstStyle/>
          <a:p>
            <a:r>
              <a:rPr lang="en-US"/>
              <a:t>Why?</a:t>
            </a:r>
          </a:p>
        </p:txBody>
      </p:sp>
      <p:sp>
        <p:nvSpPr>
          <p:cNvPr id="3" name="Content Placeholder 2">
            <a:extLst>
              <a:ext uri="{FF2B5EF4-FFF2-40B4-BE49-F238E27FC236}">
                <a16:creationId xmlns:a16="http://schemas.microsoft.com/office/drawing/2014/main" id="{B0756986-F919-A442-94AC-72EF4298E558}"/>
              </a:ext>
            </a:extLst>
          </p:cNvPr>
          <p:cNvSpPr>
            <a:spLocks noGrp="1"/>
          </p:cNvSpPr>
          <p:nvPr>
            <p:ph idx="1"/>
          </p:nvPr>
        </p:nvSpPr>
        <p:spPr/>
        <p:txBody>
          <a:bodyPr/>
          <a:lstStyle/>
          <a:p>
            <a:pPr marL="0" indent="0">
              <a:buNone/>
            </a:pPr>
            <a:r>
              <a:rPr lang="en-US" dirty="0"/>
              <a:t>The Holland Heights vision was born many years ago but never acted upon. Now is the time to put our thoughts into  action. KODA 4 Kids was created April of 2021 after a team business meeting. The tug on our hearts showed us that the needs in our community were basic and great. </a:t>
            </a:r>
          </a:p>
          <a:p>
            <a:pPr marL="0" indent="0">
              <a:buNone/>
            </a:pPr>
            <a:r>
              <a:rPr lang="en-US" dirty="0"/>
              <a:t>We chose to focus our efforts within a mile of our business, Holland Heights Elementary School. We knew the needs of the students at this school were great and many of the children lived within walking distance of our business.</a:t>
            </a:r>
          </a:p>
          <a:p>
            <a:pPr marL="0" indent="0">
              <a:buNone/>
            </a:pPr>
            <a:r>
              <a:rPr lang="en-US" dirty="0"/>
              <a:t>Our goal is to provide as many students as possible (min.100) with a new winter coat, snow pants, boots, hats, </a:t>
            </a:r>
            <a:r>
              <a:rPr lang="en-US"/>
              <a:t>mittens and socks.</a:t>
            </a:r>
          </a:p>
        </p:txBody>
      </p:sp>
      <p:pic>
        <p:nvPicPr>
          <p:cNvPr id="4" name="Picture 4" descr="Logo&#10;&#10;Description automatically generated">
            <a:extLst>
              <a:ext uri="{FF2B5EF4-FFF2-40B4-BE49-F238E27FC236}">
                <a16:creationId xmlns:a16="http://schemas.microsoft.com/office/drawing/2014/main" id="{0851478C-702D-4ED4-AE20-14BEDBFDD468}"/>
              </a:ext>
            </a:extLst>
          </p:cNvPr>
          <p:cNvPicPr>
            <a:picLocks noChangeAspect="1"/>
          </p:cNvPicPr>
          <p:nvPr/>
        </p:nvPicPr>
        <p:blipFill>
          <a:blip r:embed="rId2"/>
          <a:stretch>
            <a:fillRect/>
          </a:stretch>
        </p:blipFill>
        <p:spPr>
          <a:xfrm>
            <a:off x="403685" y="5367453"/>
            <a:ext cx="781678" cy="1224776"/>
          </a:xfrm>
          <a:prstGeom prst="rect">
            <a:avLst/>
          </a:prstGeom>
        </p:spPr>
      </p:pic>
    </p:spTree>
    <p:extLst>
      <p:ext uri="{BB962C8B-B14F-4D97-AF65-F5344CB8AC3E}">
        <p14:creationId xmlns:p14="http://schemas.microsoft.com/office/powerpoint/2010/main" val="4292276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197C-C8F6-A748-BD80-38FFB1355E5E}"/>
              </a:ext>
            </a:extLst>
          </p:cNvPr>
          <p:cNvSpPr>
            <a:spLocks noGrp="1"/>
          </p:cNvSpPr>
          <p:nvPr>
            <p:ph type="title"/>
          </p:nvPr>
        </p:nvSpPr>
        <p:spPr/>
        <p:txBody>
          <a:bodyPr/>
          <a:lstStyle/>
          <a:p>
            <a:r>
              <a:rPr lang="en-US"/>
              <a:t>School Relationship</a:t>
            </a:r>
          </a:p>
        </p:txBody>
      </p:sp>
      <p:sp>
        <p:nvSpPr>
          <p:cNvPr id="3" name="Content Placeholder 2">
            <a:extLst>
              <a:ext uri="{FF2B5EF4-FFF2-40B4-BE49-F238E27FC236}">
                <a16:creationId xmlns:a16="http://schemas.microsoft.com/office/drawing/2014/main" id="{73BE66DF-F7BC-2C40-B7C6-E18CAD962131}"/>
              </a:ext>
            </a:extLst>
          </p:cNvPr>
          <p:cNvSpPr>
            <a:spLocks noGrp="1"/>
          </p:cNvSpPr>
          <p:nvPr>
            <p:ph idx="1"/>
          </p:nvPr>
        </p:nvSpPr>
        <p:spPr>
          <a:xfrm>
            <a:off x="5090569" y="152699"/>
            <a:ext cx="6281873" cy="6456669"/>
          </a:xfrm>
        </p:spPr>
        <p:txBody>
          <a:bodyPr vert="horz" lIns="91440" tIns="45720" rIns="91440" bIns="45720" rtlCol="0" anchor="ctr">
            <a:noAutofit/>
          </a:bodyPr>
          <a:lstStyle/>
          <a:p>
            <a:r>
              <a:rPr lang="en-US" sz="1600" dirty="0"/>
              <a:t>Our family grew up in the Heights and our kids had the privilege of going to Holland Heights Elementary School. That has been some years ago, but we are excited to start a new relationship!</a:t>
            </a:r>
          </a:p>
          <a:p>
            <a:r>
              <a:rPr lang="en-US" sz="1600" dirty="0"/>
              <a:t>KODA 4 KIDS does not want to be a one and done. We have visions of expanding &amp; supporting in different ways as well. </a:t>
            </a:r>
          </a:p>
          <a:p>
            <a:r>
              <a:rPr lang="en-US" sz="1600" dirty="0"/>
              <a:t>2022 or sooner</a:t>
            </a:r>
          </a:p>
          <a:p>
            <a:pPr lvl="1"/>
            <a:r>
              <a:rPr lang="en-US" dirty="0"/>
              <a:t>Teachers supplies throughout the year.</a:t>
            </a:r>
          </a:p>
          <a:p>
            <a:pPr lvl="1"/>
            <a:r>
              <a:rPr lang="en-US" dirty="0"/>
              <a:t>Supply Teacher conference times with meals / snacks.</a:t>
            </a:r>
          </a:p>
          <a:p>
            <a:pPr lvl="1"/>
            <a:r>
              <a:rPr lang="en-US" dirty="0"/>
              <a:t>Commit to dropping off coffee and bagels/doughnuts.</a:t>
            </a:r>
          </a:p>
          <a:p>
            <a:pPr lvl="1"/>
            <a:r>
              <a:rPr lang="en-US" dirty="0"/>
              <a:t>Basic supplies to students Quarterly.</a:t>
            </a:r>
          </a:p>
          <a:p>
            <a:pPr lvl="1"/>
            <a:r>
              <a:rPr lang="en-US" dirty="0"/>
              <a:t>Be available for help requests for family needs.</a:t>
            </a:r>
          </a:p>
          <a:p>
            <a:r>
              <a:rPr lang="en-US" sz="1600" dirty="0">
                <a:ea typeface="+mn-lt"/>
                <a:cs typeface="+mn-lt"/>
              </a:rPr>
              <a:t>Each family, if possible, would be given a basket of household items including toilet paper, toothbrushes, and cleaning </a:t>
            </a:r>
            <a:r>
              <a:rPr lang="en-US" sz="1600">
                <a:ea typeface="+mn-lt"/>
                <a:cs typeface="+mn-lt"/>
              </a:rPr>
              <a:t>supplies. Each basket also would include sponsors and a  poem  </a:t>
            </a:r>
            <a:r>
              <a:rPr lang="en-US" sz="1600" dirty="0">
                <a:ea typeface="+mn-lt"/>
                <a:cs typeface="+mn-lt"/>
              </a:rPr>
              <a:t>/ phrase of encouragement.</a:t>
            </a:r>
          </a:p>
          <a:p>
            <a:pPr lvl="1"/>
            <a:endParaRPr lang="en-US" dirty="0"/>
          </a:p>
        </p:txBody>
      </p:sp>
      <p:pic>
        <p:nvPicPr>
          <p:cNvPr id="4" name="Picture 4" descr="Logo&#10;&#10;Description automatically generated">
            <a:extLst>
              <a:ext uri="{FF2B5EF4-FFF2-40B4-BE49-F238E27FC236}">
                <a16:creationId xmlns:a16="http://schemas.microsoft.com/office/drawing/2014/main" id="{E921E489-F3A4-4A75-AC18-648160FAC85D}"/>
              </a:ext>
            </a:extLst>
          </p:cNvPr>
          <p:cNvPicPr>
            <a:picLocks noChangeAspect="1"/>
          </p:cNvPicPr>
          <p:nvPr/>
        </p:nvPicPr>
        <p:blipFill>
          <a:blip r:embed="rId2"/>
          <a:stretch>
            <a:fillRect/>
          </a:stretch>
        </p:blipFill>
        <p:spPr>
          <a:xfrm>
            <a:off x="11071684" y="5163013"/>
            <a:ext cx="1004703" cy="1577899"/>
          </a:xfrm>
          <a:prstGeom prst="rect">
            <a:avLst/>
          </a:prstGeom>
        </p:spPr>
      </p:pic>
    </p:spTree>
    <p:extLst>
      <p:ext uri="{BB962C8B-B14F-4D97-AF65-F5344CB8AC3E}">
        <p14:creationId xmlns:p14="http://schemas.microsoft.com/office/powerpoint/2010/main" val="1015285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B599D-C3F1-6F4C-9337-1C45B3657A3B}"/>
              </a:ext>
            </a:extLst>
          </p:cNvPr>
          <p:cNvSpPr>
            <a:spLocks noGrp="1"/>
          </p:cNvSpPr>
          <p:nvPr>
            <p:ph type="title"/>
          </p:nvPr>
        </p:nvSpPr>
        <p:spPr/>
        <p:txBody>
          <a:bodyPr/>
          <a:lstStyle/>
          <a:p>
            <a:r>
              <a:rPr lang="en-US"/>
              <a:t>Item Collection	</a:t>
            </a:r>
          </a:p>
        </p:txBody>
      </p:sp>
      <p:sp>
        <p:nvSpPr>
          <p:cNvPr id="6" name="TextBox 5">
            <a:extLst>
              <a:ext uri="{FF2B5EF4-FFF2-40B4-BE49-F238E27FC236}">
                <a16:creationId xmlns:a16="http://schemas.microsoft.com/office/drawing/2014/main" id="{74BEC815-FD52-A64D-B8C7-AF652D2AACC6}"/>
              </a:ext>
            </a:extLst>
          </p:cNvPr>
          <p:cNvSpPr txBox="1"/>
          <p:nvPr/>
        </p:nvSpPr>
        <p:spPr>
          <a:xfrm>
            <a:off x="4974929" y="3236183"/>
            <a:ext cx="6586132" cy="3416320"/>
          </a:xfrm>
          <a:prstGeom prst="rect">
            <a:avLst/>
          </a:prstGeom>
          <a:noFill/>
        </p:spPr>
        <p:txBody>
          <a:bodyPr wrap="square" rtlCol="0">
            <a:spAutoFit/>
          </a:bodyPr>
          <a:lstStyle/>
          <a:p>
            <a:pPr marL="285750" indent="-285750">
              <a:buFontTx/>
              <a:buChar char="-"/>
            </a:pPr>
            <a:r>
              <a:rPr lang="en-US" dirty="0"/>
              <a:t>We will shop from clearance sales at local stores to begin stocking items for this event. We will ask for support from businesses and stores like our local Meijer, Kohls and Walmart .</a:t>
            </a:r>
          </a:p>
          <a:p>
            <a:endParaRPr lang="en-US" dirty="0"/>
          </a:p>
          <a:p>
            <a:pPr marL="285750" indent="-285750">
              <a:buFontTx/>
              <a:buChar char="-"/>
            </a:pPr>
            <a:r>
              <a:rPr lang="en-US" dirty="0"/>
              <a:t>For weeks we will collect NEW items from our community and our customer base. We request only new items not only because we want to make sure items will last, but also because we know many of these students have never had a brand-new coat before.</a:t>
            </a:r>
          </a:p>
          <a:p>
            <a:endParaRPr lang="en-US" dirty="0"/>
          </a:p>
          <a:p>
            <a:endParaRPr lang="en-US" dirty="0"/>
          </a:p>
        </p:txBody>
      </p:sp>
      <p:sp>
        <p:nvSpPr>
          <p:cNvPr id="10" name="Rectangle 9">
            <a:extLst>
              <a:ext uri="{FF2B5EF4-FFF2-40B4-BE49-F238E27FC236}">
                <a16:creationId xmlns:a16="http://schemas.microsoft.com/office/drawing/2014/main" id="{45E90B38-36E8-4D30-A4AE-A4B44E31FFEA}"/>
              </a:ext>
            </a:extLst>
          </p:cNvPr>
          <p:cNvSpPr/>
          <p:nvPr/>
        </p:nvSpPr>
        <p:spPr>
          <a:xfrm>
            <a:off x="5390345" y="734630"/>
            <a:ext cx="2142836" cy="1860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7A8C18-7E24-454F-B612-3F6E3FF4829A}"/>
              </a:ext>
            </a:extLst>
          </p:cNvPr>
          <p:cNvSpPr/>
          <p:nvPr/>
        </p:nvSpPr>
        <p:spPr>
          <a:xfrm>
            <a:off x="7529817" y="743289"/>
            <a:ext cx="3583052" cy="18603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We are collecting New Items</a:t>
            </a:r>
          </a:p>
          <a:p>
            <a:pPr algn="ctr"/>
            <a:r>
              <a:rPr lang="en-US" sz="1200"/>
              <a:t>For staff and families of Holland Heights</a:t>
            </a:r>
          </a:p>
          <a:p>
            <a:pPr algn="ctr"/>
            <a:endParaRPr lang="en-US" sz="500"/>
          </a:p>
          <a:p>
            <a:pPr marL="171450" indent="-171450">
              <a:buFont typeface="Wingdings" panose="05000000000000000000" pitchFamily="2" charset="2"/>
              <a:buChar char="ü"/>
            </a:pPr>
            <a:r>
              <a:rPr lang="en-US" sz="1200"/>
              <a:t> Coats			Black snow pants</a:t>
            </a:r>
          </a:p>
          <a:p>
            <a:pPr marL="171450" indent="-171450">
              <a:buFont typeface="Wingdings" panose="05000000000000000000" pitchFamily="2" charset="2"/>
              <a:buChar char="ü"/>
            </a:pPr>
            <a:r>
              <a:rPr lang="en-US" sz="1200"/>
              <a:t>Mittens/Gloves		Boots &amp; Hats</a:t>
            </a:r>
          </a:p>
          <a:p>
            <a:pPr marL="171450" indent="-171450">
              <a:buFont typeface="Wingdings" panose="05000000000000000000" pitchFamily="2" charset="2"/>
              <a:buChar char="ü"/>
            </a:pPr>
            <a:r>
              <a:rPr lang="en-US" sz="1200"/>
              <a:t>School supplies		Socks</a:t>
            </a:r>
          </a:p>
          <a:p>
            <a:pPr marL="171450" indent="-171450">
              <a:buFont typeface="Wingdings" panose="05000000000000000000" pitchFamily="2" charset="2"/>
              <a:buChar char="ü"/>
            </a:pPr>
            <a:endParaRPr lang="en-US" sz="1200"/>
          </a:p>
          <a:p>
            <a:pPr algn="ctr"/>
            <a:r>
              <a:rPr lang="en-US" sz="1200"/>
              <a:t>Collecting through OCTOBER  9, 2021</a:t>
            </a:r>
          </a:p>
          <a:p>
            <a:pPr marL="171450" indent="-171450">
              <a:buFont typeface="Wingdings" panose="05000000000000000000" pitchFamily="2" charset="2"/>
              <a:buChar char="ü"/>
            </a:pPr>
            <a:endParaRPr lang="en-US" sz="1200"/>
          </a:p>
        </p:txBody>
      </p:sp>
      <p:pic>
        <p:nvPicPr>
          <p:cNvPr id="3" name="Picture 3" descr="Logo&#10;&#10;Description automatically generated">
            <a:extLst>
              <a:ext uri="{FF2B5EF4-FFF2-40B4-BE49-F238E27FC236}">
                <a16:creationId xmlns:a16="http://schemas.microsoft.com/office/drawing/2014/main" id="{50182D4B-2455-4CC3-B4CD-981B11637B4A}"/>
              </a:ext>
            </a:extLst>
          </p:cNvPr>
          <p:cNvPicPr>
            <a:picLocks noChangeAspect="1"/>
          </p:cNvPicPr>
          <p:nvPr/>
        </p:nvPicPr>
        <p:blipFill>
          <a:blip r:embed="rId2"/>
          <a:stretch>
            <a:fillRect/>
          </a:stretch>
        </p:blipFill>
        <p:spPr>
          <a:xfrm>
            <a:off x="6002526" y="911823"/>
            <a:ext cx="958239" cy="1503557"/>
          </a:xfrm>
          <a:prstGeom prst="rect">
            <a:avLst/>
          </a:prstGeom>
        </p:spPr>
      </p:pic>
    </p:spTree>
    <p:extLst>
      <p:ext uri="{BB962C8B-B14F-4D97-AF65-F5344CB8AC3E}">
        <p14:creationId xmlns:p14="http://schemas.microsoft.com/office/powerpoint/2010/main" val="323667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8D30C-5529-E14F-9D60-BAE45F0E44B6}"/>
              </a:ext>
            </a:extLst>
          </p:cNvPr>
          <p:cNvSpPr>
            <a:spLocks noGrp="1"/>
          </p:cNvSpPr>
          <p:nvPr>
            <p:ph type="title"/>
          </p:nvPr>
        </p:nvSpPr>
        <p:spPr/>
        <p:txBody>
          <a:bodyPr/>
          <a:lstStyle/>
          <a:p>
            <a:r>
              <a:rPr lang="en-US"/>
              <a:t>Item Collection </a:t>
            </a:r>
          </a:p>
        </p:txBody>
      </p:sp>
      <p:sp>
        <p:nvSpPr>
          <p:cNvPr id="3" name="Content Placeholder 2">
            <a:extLst>
              <a:ext uri="{FF2B5EF4-FFF2-40B4-BE49-F238E27FC236}">
                <a16:creationId xmlns:a16="http://schemas.microsoft.com/office/drawing/2014/main" id="{48B6004A-25B9-8A45-A7CD-6B82E5A85C60}"/>
              </a:ext>
            </a:extLst>
          </p:cNvPr>
          <p:cNvSpPr>
            <a:spLocks noGrp="1"/>
          </p:cNvSpPr>
          <p:nvPr>
            <p:ph idx="1"/>
          </p:nvPr>
        </p:nvSpPr>
        <p:spPr>
          <a:xfrm>
            <a:off x="5082110" y="1356231"/>
            <a:ext cx="6281873" cy="4098721"/>
          </a:xfrm>
        </p:spPr>
        <p:txBody>
          <a:bodyPr/>
          <a:lstStyle/>
          <a:p>
            <a:pPr marL="285750" indent="-285750">
              <a:buFontTx/>
              <a:buChar char="-"/>
            </a:pPr>
            <a:r>
              <a:rPr lang="en-US" dirty="0"/>
              <a:t>We will collect items in bins located at our business office located at 100 S. Waverly Rd. Holland, MI 49423, Suite 102.  </a:t>
            </a:r>
            <a:endParaRPr lang="en-US" sz="1400" dirty="0"/>
          </a:p>
          <a:p>
            <a:pPr marL="285750" indent="-285750">
              <a:buFontTx/>
              <a:buChar char="-"/>
            </a:pPr>
            <a:r>
              <a:rPr lang="en-US" dirty="0"/>
              <a:t>We will create an Amazon Wishlist for those who are not comfortable shopping in stores, and it can get shipped directly to KODA 4 KIDS.</a:t>
            </a:r>
          </a:p>
          <a:p>
            <a:pPr marL="285750" indent="-285750">
              <a:buFontTx/>
              <a:buChar char="-"/>
            </a:pPr>
            <a:r>
              <a:rPr lang="en-US" dirty="0"/>
              <a:t>We also will collect monetary donations and we will do additional shopping as needed.</a:t>
            </a:r>
          </a:p>
          <a:p>
            <a:pPr marL="742950" lvl="1" indent="-285750">
              <a:buFontTx/>
              <a:buChar char="-"/>
            </a:pPr>
            <a:r>
              <a:rPr lang="en-US" dirty="0"/>
              <a:t>All donation go to run KODA 4 Kids. No salary or wages are paid in any fashion to any single staff member/officer.</a:t>
            </a:r>
          </a:p>
          <a:p>
            <a:endParaRPr lang="en-US" dirty="0"/>
          </a:p>
        </p:txBody>
      </p:sp>
      <p:pic>
        <p:nvPicPr>
          <p:cNvPr id="5" name="Picture 3" descr="Logo&#10;&#10;Description automatically generated">
            <a:extLst>
              <a:ext uri="{FF2B5EF4-FFF2-40B4-BE49-F238E27FC236}">
                <a16:creationId xmlns:a16="http://schemas.microsoft.com/office/drawing/2014/main" id="{30A402C5-9E2B-4A96-AE84-B741E672E7A0}"/>
              </a:ext>
            </a:extLst>
          </p:cNvPr>
          <p:cNvPicPr>
            <a:picLocks noChangeAspect="1"/>
          </p:cNvPicPr>
          <p:nvPr/>
        </p:nvPicPr>
        <p:blipFill>
          <a:blip r:embed="rId2"/>
          <a:stretch>
            <a:fillRect/>
          </a:stretch>
        </p:blipFill>
        <p:spPr>
          <a:xfrm>
            <a:off x="245709" y="135672"/>
            <a:ext cx="958239" cy="1503557"/>
          </a:xfrm>
          <a:prstGeom prst="rect">
            <a:avLst/>
          </a:prstGeom>
        </p:spPr>
      </p:pic>
    </p:spTree>
    <p:extLst>
      <p:ext uri="{BB962C8B-B14F-4D97-AF65-F5344CB8AC3E}">
        <p14:creationId xmlns:p14="http://schemas.microsoft.com/office/powerpoint/2010/main" val="168574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D9BFA-EB70-8B48-9621-EECC740D95D3}"/>
              </a:ext>
            </a:extLst>
          </p:cNvPr>
          <p:cNvSpPr>
            <a:spLocks noGrp="1"/>
          </p:cNvSpPr>
          <p:nvPr>
            <p:ph type="title"/>
          </p:nvPr>
        </p:nvSpPr>
        <p:spPr/>
        <p:txBody>
          <a:bodyPr/>
          <a:lstStyle/>
          <a:p>
            <a:r>
              <a:rPr lang="en-US"/>
              <a:t>Item Organization	</a:t>
            </a:r>
          </a:p>
        </p:txBody>
      </p:sp>
      <p:sp>
        <p:nvSpPr>
          <p:cNvPr id="3" name="Content Placeholder 2">
            <a:extLst>
              <a:ext uri="{FF2B5EF4-FFF2-40B4-BE49-F238E27FC236}">
                <a16:creationId xmlns:a16="http://schemas.microsoft.com/office/drawing/2014/main" id="{E3FF3FAF-5F54-D74F-AE38-AD2D2552ABDE}"/>
              </a:ext>
            </a:extLst>
          </p:cNvPr>
          <p:cNvSpPr>
            <a:spLocks noGrp="1"/>
          </p:cNvSpPr>
          <p:nvPr>
            <p:ph idx="1"/>
          </p:nvPr>
        </p:nvSpPr>
        <p:spPr>
          <a:xfrm>
            <a:off x="5422366" y="565789"/>
            <a:ext cx="5113820" cy="3325902"/>
          </a:xfrm>
        </p:spPr>
        <p:txBody>
          <a:bodyPr>
            <a:normAutofit lnSpcReduction="10000"/>
          </a:bodyPr>
          <a:lstStyle/>
          <a:p>
            <a:r>
              <a:rPr lang="en-US" dirty="0"/>
              <a:t>As items come in, we will keep them  organized by item, gender and size. Doing this as the donations come in keeps it  organized, simple and accurate.</a:t>
            </a:r>
          </a:p>
          <a:p>
            <a:r>
              <a:rPr lang="en-US" dirty="0"/>
              <a:t>Having the items organized this way makes it possible for us to see gaps in what was donated. We will be sure to have two or three extra in each size after families are registered so to be sure not run out of any size.</a:t>
            </a:r>
          </a:p>
        </p:txBody>
      </p:sp>
      <p:pic>
        <p:nvPicPr>
          <p:cNvPr id="5" name="Picture 4">
            <a:extLst>
              <a:ext uri="{FF2B5EF4-FFF2-40B4-BE49-F238E27FC236}">
                <a16:creationId xmlns:a16="http://schemas.microsoft.com/office/drawing/2014/main" id="{D06B5399-250A-2544-9F6C-CD11F39824AB}"/>
              </a:ext>
            </a:extLst>
          </p:cNvPr>
          <p:cNvPicPr>
            <a:picLocks noChangeAspect="1"/>
          </p:cNvPicPr>
          <p:nvPr/>
        </p:nvPicPr>
        <p:blipFill>
          <a:blip r:embed="rId2"/>
          <a:stretch>
            <a:fillRect/>
          </a:stretch>
        </p:blipFill>
        <p:spPr>
          <a:xfrm rot="5400000">
            <a:off x="8469418" y="4120050"/>
            <a:ext cx="2415685" cy="2045559"/>
          </a:xfrm>
          <a:prstGeom prst="rect">
            <a:avLst/>
          </a:prstGeom>
        </p:spPr>
      </p:pic>
      <p:pic>
        <p:nvPicPr>
          <p:cNvPr id="7" name="Picture 6">
            <a:extLst>
              <a:ext uri="{FF2B5EF4-FFF2-40B4-BE49-F238E27FC236}">
                <a16:creationId xmlns:a16="http://schemas.microsoft.com/office/drawing/2014/main" id="{D4EF4B60-6470-364C-89A7-0AD55F44BB34}"/>
              </a:ext>
            </a:extLst>
          </p:cNvPr>
          <p:cNvPicPr>
            <a:picLocks noChangeAspect="1"/>
          </p:cNvPicPr>
          <p:nvPr/>
        </p:nvPicPr>
        <p:blipFill>
          <a:blip r:embed="rId3"/>
          <a:stretch>
            <a:fillRect/>
          </a:stretch>
        </p:blipFill>
        <p:spPr>
          <a:xfrm>
            <a:off x="5631064" y="4141483"/>
            <a:ext cx="2669159" cy="2203194"/>
          </a:xfrm>
          <a:prstGeom prst="rect">
            <a:avLst/>
          </a:prstGeom>
        </p:spPr>
      </p:pic>
      <p:pic>
        <p:nvPicPr>
          <p:cNvPr id="4" name="Picture 3" descr="Logo&#10;&#10;Description automatically generated">
            <a:extLst>
              <a:ext uri="{FF2B5EF4-FFF2-40B4-BE49-F238E27FC236}">
                <a16:creationId xmlns:a16="http://schemas.microsoft.com/office/drawing/2014/main" id="{BC0BF8A8-1D5E-4DAD-A1BD-06D95A407E72}"/>
              </a:ext>
            </a:extLst>
          </p:cNvPr>
          <p:cNvPicPr>
            <a:picLocks noChangeAspect="1"/>
          </p:cNvPicPr>
          <p:nvPr/>
        </p:nvPicPr>
        <p:blipFill>
          <a:blip r:embed="rId4"/>
          <a:stretch>
            <a:fillRect/>
          </a:stretch>
        </p:blipFill>
        <p:spPr>
          <a:xfrm>
            <a:off x="10932506" y="263024"/>
            <a:ext cx="958239" cy="1503557"/>
          </a:xfrm>
          <a:prstGeom prst="rect">
            <a:avLst/>
          </a:prstGeom>
        </p:spPr>
      </p:pic>
    </p:spTree>
    <p:extLst>
      <p:ext uri="{BB962C8B-B14F-4D97-AF65-F5344CB8AC3E}">
        <p14:creationId xmlns:p14="http://schemas.microsoft.com/office/powerpoint/2010/main" val="3563471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D1CC-E02C-AB4D-ACBF-22ADFA49166D}"/>
              </a:ext>
            </a:extLst>
          </p:cNvPr>
          <p:cNvSpPr>
            <a:spLocks noGrp="1"/>
          </p:cNvSpPr>
          <p:nvPr>
            <p:ph type="title"/>
          </p:nvPr>
        </p:nvSpPr>
        <p:spPr>
          <a:xfrm>
            <a:off x="888631" y="2396105"/>
            <a:ext cx="3498979" cy="2456442"/>
          </a:xfrm>
        </p:spPr>
        <p:txBody>
          <a:bodyPr/>
          <a:lstStyle/>
          <a:p>
            <a:r>
              <a:rPr lang="en-US"/>
              <a:t>Invitation	</a:t>
            </a:r>
          </a:p>
        </p:txBody>
      </p:sp>
      <p:sp>
        <p:nvSpPr>
          <p:cNvPr id="3" name="Content Placeholder 2">
            <a:extLst>
              <a:ext uri="{FF2B5EF4-FFF2-40B4-BE49-F238E27FC236}">
                <a16:creationId xmlns:a16="http://schemas.microsoft.com/office/drawing/2014/main" id="{B4A0FB06-3804-4041-A79C-4D7963EAFC74}"/>
              </a:ext>
            </a:extLst>
          </p:cNvPr>
          <p:cNvSpPr>
            <a:spLocks noGrp="1"/>
          </p:cNvSpPr>
          <p:nvPr>
            <p:ph idx="1"/>
          </p:nvPr>
        </p:nvSpPr>
        <p:spPr>
          <a:xfrm>
            <a:off x="5057774" y="314037"/>
            <a:ext cx="6429375" cy="6160654"/>
          </a:xfrm>
        </p:spPr>
        <p:txBody>
          <a:bodyPr>
            <a:normAutofit fontScale="85000" lnSpcReduction="20000"/>
          </a:bodyPr>
          <a:lstStyle/>
          <a:p>
            <a:r>
              <a:rPr lang="en-US" sz="2000" dirty="0"/>
              <a:t>KODA 4 KIDS will provide Holland Heights with all appropriate forms for families.</a:t>
            </a:r>
          </a:p>
          <a:p>
            <a:r>
              <a:rPr lang="en-US" sz="2000" dirty="0"/>
              <a:t>We will ask of Holland Heights to help us in selecting the 100 students that Holland Heights feels would be the best to benefit from the store.</a:t>
            </a:r>
          </a:p>
          <a:p>
            <a:r>
              <a:rPr lang="en-US" sz="2000"/>
              <a:t>Our request is for Holland Heights to send registration forms </a:t>
            </a:r>
            <a:r>
              <a:rPr lang="en-US" sz="2000" dirty="0"/>
              <a:t>home with the appropriate students. KODA 4 KIDS will come in and collect all registrations. We must have a registration on file for a family to shop.</a:t>
            </a:r>
          </a:p>
          <a:p>
            <a:r>
              <a:rPr lang="en-US" sz="2000" dirty="0"/>
              <a:t>We have been approved to use the gym as the store. We will work with Holland Heights to schedule one or two (1 or 2) evenings to accommodate all families.</a:t>
            </a:r>
          </a:p>
          <a:p>
            <a:r>
              <a:rPr lang="en-US" sz="2000" dirty="0"/>
              <a:t>The registration letter is in English on one side and Spanish on the other.</a:t>
            </a:r>
          </a:p>
          <a:p>
            <a:r>
              <a:rPr lang="en-US" sz="2000" dirty="0"/>
              <a:t>The $10 fee for the store is due at the time of the event not at registration so we do not need to keep track of who pre-paid.</a:t>
            </a:r>
          </a:p>
          <a:p>
            <a:r>
              <a:rPr lang="en-US" sz="2000" dirty="0"/>
              <a:t>We asked that registration forms are due two weeks prior to the event so we have ample time to make sure we have all sizes needed. </a:t>
            </a:r>
          </a:p>
          <a:p>
            <a:endParaRPr lang="en-US" dirty="0"/>
          </a:p>
        </p:txBody>
      </p:sp>
      <p:pic>
        <p:nvPicPr>
          <p:cNvPr id="5" name="Picture 3" descr="Logo&#10;&#10;Description automatically generated">
            <a:extLst>
              <a:ext uri="{FF2B5EF4-FFF2-40B4-BE49-F238E27FC236}">
                <a16:creationId xmlns:a16="http://schemas.microsoft.com/office/drawing/2014/main" id="{9658CCA1-FBCD-4881-A398-F99CDB666475}"/>
              </a:ext>
            </a:extLst>
          </p:cNvPr>
          <p:cNvPicPr>
            <a:picLocks noChangeAspect="1"/>
          </p:cNvPicPr>
          <p:nvPr/>
        </p:nvPicPr>
        <p:blipFill>
          <a:blip r:embed="rId2"/>
          <a:stretch>
            <a:fillRect/>
          </a:stretch>
        </p:blipFill>
        <p:spPr>
          <a:xfrm>
            <a:off x="285203" y="5098810"/>
            <a:ext cx="958239" cy="1503557"/>
          </a:xfrm>
          <a:prstGeom prst="rect">
            <a:avLst/>
          </a:prstGeom>
        </p:spPr>
      </p:pic>
    </p:spTree>
    <p:extLst>
      <p:ext uri="{BB962C8B-B14F-4D97-AF65-F5344CB8AC3E}">
        <p14:creationId xmlns:p14="http://schemas.microsoft.com/office/powerpoint/2010/main" val="1269263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9E21-CE9A-8C46-A856-571A0E3B08D2}"/>
              </a:ext>
            </a:extLst>
          </p:cNvPr>
          <p:cNvSpPr>
            <a:spLocks noGrp="1"/>
          </p:cNvSpPr>
          <p:nvPr>
            <p:ph type="title"/>
          </p:nvPr>
        </p:nvSpPr>
        <p:spPr/>
        <p:txBody>
          <a:bodyPr/>
          <a:lstStyle/>
          <a:p>
            <a:r>
              <a:rPr lang="en-US" dirty="0"/>
              <a:t>Invitation </a:t>
            </a:r>
            <a:endParaRPr lang="en-US"/>
          </a:p>
        </p:txBody>
      </p:sp>
      <p:pic>
        <p:nvPicPr>
          <p:cNvPr id="4" name="Picture 3" descr="Logo&#10;&#10;Description automatically generated">
            <a:extLst>
              <a:ext uri="{FF2B5EF4-FFF2-40B4-BE49-F238E27FC236}">
                <a16:creationId xmlns:a16="http://schemas.microsoft.com/office/drawing/2014/main" id="{6D230596-D443-43C8-99BB-1E1582BCFA2A}"/>
              </a:ext>
            </a:extLst>
          </p:cNvPr>
          <p:cNvPicPr>
            <a:picLocks noChangeAspect="1"/>
          </p:cNvPicPr>
          <p:nvPr/>
        </p:nvPicPr>
        <p:blipFill>
          <a:blip r:embed="rId2"/>
          <a:stretch>
            <a:fillRect/>
          </a:stretch>
        </p:blipFill>
        <p:spPr>
          <a:xfrm>
            <a:off x="344972" y="151089"/>
            <a:ext cx="958239" cy="1503557"/>
          </a:xfrm>
          <a:prstGeom prst="rect">
            <a:avLst/>
          </a:prstGeom>
        </p:spPr>
      </p:pic>
      <p:sp>
        <p:nvSpPr>
          <p:cNvPr id="11" name="TextBox 10">
            <a:extLst>
              <a:ext uri="{FF2B5EF4-FFF2-40B4-BE49-F238E27FC236}">
                <a16:creationId xmlns:a16="http://schemas.microsoft.com/office/drawing/2014/main" id="{E106D3EC-53D3-423F-BFD7-CC872ECF3B67}"/>
              </a:ext>
            </a:extLst>
          </p:cNvPr>
          <p:cNvSpPr txBox="1"/>
          <p:nvPr/>
        </p:nvSpPr>
        <p:spPr>
          <a:xfrm>
            <a:off x="4561115" y="460828"/>
            <a:ext cx="34779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p>
        </p:txBody>
      </p:sp>
      <p:pic>
        <p:nvPicPr>
          <p:cNvPr id="3" name="Picture 4">
            <a:extLst>
              <a:ext uri="{FF2B5EF4-FFF2-40B4-BE49-F238E27FC236}">
                <a16:creationId xmlns:a16="http://schemas.microsoft.com/office/drawing/2014/main" id="{6D5B8EF4-0A81-43D1-BFA2-45704BA7E2EC}"/>
              </a:ext>
            </a:extLst>
          </p:cNvPr>
          <p:cNvPicPr>
            <a:picLocks noChangeAspect="1"/>
          </p:cNvPicPr>
          <p:nvPr/>
        </p:nvPicPr>
        <p:blipFill>
          <a:blip r:embed="rId3"/>
          <a:stretch>
            <a:fillRect/>
          </a:stretch>
        </p:blipFill>
        <p:spPr>
          <a:xfrm>
            <a:off x="4380571" y="1431450"/>
            <a:ext cx="4044175" cy="4415381"/>
          </a:xfrm>
          <a:prstGeom prst="rect">
            <a:avLst/>
          </a:prstGeom>
        </p:spPr>
      </p:pic>
      <p:pic>
        <p:nvPicPr>
          <p:cNvPr id="7" name="Picture 7" descr="Text&#10;&#10;Description automatically generated">
            <a:extLst>
              <a:ext uri="{FF2B5EF4-FFF2-40B4-BE49-F238E27FC236}">
                <a16:creationId xmlns:a16="http://schemas.microsoft.com/office/drawing/2014/main" id="{6584F938-EEC0-420B-8939-BD85444E8102}"/>
              </a:ext>
            </a:extLst>
          </p:cNvPr>
          <p:cNvPicPr>
            <a:picLocks noChangeAspect="1"/>
          </p:cNvPicPr>
          <p:nvPr/>
        </p:nvPicPr>
        <p:blipFill>
          <a:blip r:embed="rId4"/>
          <a:stretch>
            <a:fillRect/>
          </a:stretch>
        </p:blipFill>
        <p:spPr>
          <a:xfrm>
            <a:off x="8283498" y="1435455"/>
            <a:ext cx="3811858" cy="4372524"/>
          </a:xfrm>
          <a:prstGeom prst="rect">
            <a:avLst/>
          </a:prstGeom>
        </p:spPr>
      </p:pic>
    </p:spTree>
    <p:extLst>
      <p:ext uri="{BB962C8B-B14F-4D97-AF65-F5344CB8AC3E}">
        <p14:creationId xmlns:p14="http://schemas.microsoft.com/office/powerpoint/2010/main" val="1540182495"/>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TM16401371[[fn=Atlas]]</Template>
  <TotalTime>35</TotalTime>
  <Words>1405</Words>
  <Application>Microsoft Office PowerPoint</Application>
  <PresentationFormat>Widescreen</PresentationFormat>
  <Paragraphs>74</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 Light</vt:lpstr>
      <vt:lpstr>Rockwell</vt:lpstr>
      <vt:lpstr>Wingdings</vt:lpstr>
      <vt:lpstr>Atlas</vt:lpstr>
      <vt:lpstr>PowerPoint Presentation</vt:lpstr>
      <vt:lpstr>What?</vt:lpstr>
      <vt:lpstr>Why?</vt:lpstr>
      <vt:lpstr>School Relationship</vt:lpstr>
      <vt:lpstr>Item Collection </vt:lpstr>
      <vt:lpstr>Item Collection </vt:lpstr>
      <vt:lpstr>Item Organization </vt:lpstr>
      <vt:lpstr>Invitation </vt:lpstr>
      <vt:lpstr>Invitation </vt:lpstr>
      <vt:lpstr>Registration Information </vt:lpstr>
      <vt:lpstr>Familys Shopping Experience </vt:lpstr>
      <vt:lpstr>Family Shopping Experience Cont.</vt:lpstr>
      <vt:lpstr>Family  Shopping Experience Cont.  </vt:lpstr>
      <vt:lpstr>We Love Holland Heights Teachers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Zach DenUyl</cp:lastModifiedBy>
  <cp:revision>109</cp:revision>
  <cp:lastPrinted>2021-07-09T13:22:23Z</cp:lastPrinted>
  <dcterms:created xsi:type="dcterms:W3CDTF">2020-12-14T18:26:15Z</dcterms:created>
  <dcterms:modified xsi:type="dcterms:W3CDTF">2021-09-08T20:02:15Z</dcterms:modified>
</cp:coreProperties>
</file>